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3"/>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418" r:id="rId53"/>
    <p:sldId id="312" r:id="rId54"/>
    <p:sldId id="343" r:id="rId55"/>
    <p:sldId id="365" r:id="rId56"/>
    <p:sldId id="344" r:id="rId57"/>
    <p:sldId id="342" r:id="rId58"/>
    <p:sldId id="281" r:id="rId59"/>
    <p:sldId id="280" r:id="rId60"/>
    <p:sldId id="276" r:id="rId61"/>
    <p:sldId id="412" r:id="rId62"/>
    <p:sldId id="266" r:id="rId63"/>
    <p:sldId id="267" r:id="rId64"/>
    <p:sldId id="404" r:id="rId65"/>
    <p:sldId id="279" r:id="rId66"/>
    <p:sldId id="352" r:id="rId67"/>
    <p:sldId id="287" r:id="rId68"/>
    <p:sldId id="394" r:id="rId69"/>
    <p:sldId id="395" r:id="rId70"/>
    <p:sldId id="396" r:id="rId71"/>
    <p:sldId id="379" r:id="rId72"/>
    <p:sldId id="406" r:id="rId73"/>
    <p:sldId id="380" r:id="rId74"/>
    <p:sldId id="413" r:id="rId75"/>
    <p:sldId id="414" r:id="rId76"/>
    <p:sldId id="419" r:id="rId77"/>
    <p:sldId id="420" r:id="rId78"/>
    <p:sldId id="417" r:id="rId79"/>
    <p:sldId id="411" r:id="rId80"/>
    <p:sldId id="376" r:id="rId81"/>
    <p:sldId id="405" r:id="rId82"/>
    <p:sldId id="377" r:id="rId83"/>
    <p:sldId id="372" r:id="rId84"/>
    <p:sldId id="351" r:id="rId85"/>
    <p:sldId id="389" r:id="rId86"/>
    <p:sldId id="366" r:id="rId87"/>
    <p:sldId id="402" r:id="rId88"/>
    <p:sldId id="391" r:id="rId89"/>
    <p:sldId id="308" r:id="rId90"/>
    <p:sldId id="293" r:id="rId91"/>
    <p:sldId id="30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12-Nov-20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12-Nov-20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12-Nov-20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12-Nov-20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12-Nov-20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12-Nov-20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12-Nov-20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12-Nov-20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12-Nov-20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12-Nov-20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12-Nov-20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12-Nov-20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12-Nov-20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49</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58</a:t>
            </a:fld>
            <a:endParaRPr lang="en-US"/>
          </a:p>
        </p:txBody>
      </p:sp>
    </p:spTree>
    <p:extLst>
      <p:ext uri="{BB962C8B-B14F-4D97-AF65-F5344CB8AC3E}">
        <p14:creationId xmlns:p14="http://schemas.microsoft.com/office/powerpoint/2010/main" val="323808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00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err="1">
                    <a:latin typeface="Times New Roman" panose="02020603050405020304" pitchFamily="18" charset="0"/>
                    <a:cs typeface="Times New Roman" panose="02020603050405020304" pitchFamily="18" charset="0"/>
                  </a:rPr>
                  <a:t>precessional</a:t>
                </a:r>
                <a:r>
                  <a:rPr lang="en-US" dirty="0">
                    <a:latin typeface="Times New Roman" panose="02020603050405020304" pitchFamily="18" charset="0"/>
                    <a:cs typeface="Times New Roman" panose="02020603050405020304" pitchFamily="18" charset="0"/>
                  </a:rPr>
                  <a:t> motion of saturated magnetic dipoles in a magnetic </a:t>
                </a:r>
                <a:r>
                  <a:rPr lang="en-US" dirty="0" smtClean="0">
                    <a:latin typeface="Times New Roman" panose="02020603050405020304" pitchFamily="18" charset="0"/>
                    <a:cs typeface="Times New Roman" panose="02020603050405020304" pitchFamily="18" charset="0"/>
                  </a:rPr>
                  <a:t>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𝜎</m:t>
                          </m:r>
                          <m:r>
                            <a:rPr lang="en-US" b="1" i="1">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r>
                            <a:rPr lang="en-US" b="1" i="1">
                              <a:latin typeface="Cambria Math" panose="02040503050406030204" pitchFamily="18" charset="0"/>
                            </a:rPr>
                            <m:t>𝑴</m:t>
                          </m:r>
                          <m:r>
                            <a:rPr lang="en-US" i="1">
                              <a:latin typeface="Cambria Math" panose="02040503050406030204" pitchFamily="18" charset="0"/>
                            </a:rPr>
                            <m:t>+</m:t>
                          </m:r>
                          <m:r>
                            <a:rPr lang="en-US" i="1">
                              <a:latin typeface="Cambria Math" panose="02040503050406030204" pitchFamily="18" charset="0"/>
                            </a:rPr>
                            <m:t>𝛼</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e>
                      </m:d>
                      <m:r>
                        <a:rPr lang="en-US" i="1">
                          <a:latin typeface="Cambria Math" panose="02040503050406030204" pitchFamily="18" charset="0"/>
                        </a:rPr>
                        <m:t>−</m:t>
                      </m:r>
                      <m:r>
                        <a:rPr lang="en-US" i="1">
                          <a:latin typeface="Cambria Math" panose="02040503050406030204" pitchFamily="18" charset="0"/>
                        </a:rPr>
                        <m:t>𝛾</m:t>
                      </m:r>
                      <m:r>
                        <a:rPr lang="en-US" b="1" i="1">
                          <a:latin typeface="Cambria Math" panose="02040503050406030204" pitchFamily="18" charset="0"/>
                        </a:rPr>
                        <m:t>𝑴</m:t>
                      </m:r>
                    </m:oMath>
                  </m:oMathPara>
                </a14:m>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Precession occurs around this unit bias vector</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rPr>
                      <m:t>𝒃</m:t>
                    </m:r>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𝜎</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oscillator strength,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anose="02020603050405020304" pitchFamily="18" charset="0"/>
                    <a:cs typeface="Times New Roman" panose="02020603050405020304" pitchFamily="18" charset="0"/>
                  </a:rPr>
                  <a:t> is the angular resonance frequency,</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a:latin typeface="Times New Roman" panose="02020603050405020304" pitchFamily="18" charset="0"/>
                    <a:cs typeface="Times New Roman" panose="02020603050405020304" pitchFamily="18" charset="0"/>
                  </a:rPr>
                  <a:t>is the oscillator 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itchFamily="18" charset="0"/>
                    <a:cs typeface="Times New Roman" pitchFamily="18" charset="0"/>
                  </a:rPr>
                  <a:t>intensity </a:t>
                </a:r>
                <a:r>
                  <a:rPr lang="en-US" b="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638" t="-640" r="-17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a:t>
                </a:r>
                <a:r>
                  <a:rPr lang="en-US" smtClean="0">
                    <a:latin typeface="Times New Roman" panose="02020603050405020304" pitchFamily="18" charset="0"/>
                    <a:cs typeface="Times New Roman" panose="02020603050405020304" pitchFamily="18" charset="0"/>
                  </a:rPr>
                  <a:t>for Gyromagnetic </a:t>
                </a:r>
                <a:r>
                  <a:rPr lang="en-US" dirty="0" smtClean="0">
                    <a:latin typeface="Times New Roman" panose="02020603050405020304" pitchFamily="18" charset="0"/>
                    <a:cs typeface="Times New Roman" panose="02020603050405020304" pitchFamily="18" charset="0"/>
                  </a:rPr>
                  <a:t>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61</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65</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Gyromagnetic Susceptibility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dirty="0" smtClean="0">
                    <a:latin typeface="Times New Roman" panose="02020603050405020304" pitchFamily="18" charset="0"/>
                    <a:cs typeface="Times New Roman" panose="02020603050405020304" pitchFamily="18" charset="0"/>
                  </a:rPr>
                  <a:t>versus bias</a:t>
                </a:r>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l="-2377" t="-12903" b="-2165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mc:AlternateContent xmlns:mc="http://schemas.openxmlformats.org/markup-compatibility/2006" xmlns:a14="http://schemas.microsoft.com/office/drawing/2010/main">
        <mc:Choice Requires="a14">
          <p:sp>
            <p:nvSpPr>
              <p:cNvPr id="11" name="Rectangle 10"/>
              <p:cNvSpPr/>
              <p:nvPr/>
            </p:nvSpPr>
            <p:spPr>
              <a:xfrm>
                <a:off x="695209" y="1683205"/>
                <a:ext cx="10801582" cy="1686103"/>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The susceptibility of the Gyromagnetic saturated </a:t>
                </a: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is expressed as </a:t>
                </a:r>
                <a:r>
                  <a:rPr lang="en-US" sz="2000" b="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a:t>
                </a:r>
                <a:r>
                  <a:rPr lang="en-US" sz="2000" dirty="0"/>
                  <a:t> </a:t>
                </a:r>
                <a14:m>
                  <m:oMath xmlns:m="http://schemas.openxmlformats.org/officeDocument/2006/math">
                    <m:r>
                      <a:rPr lang="en-US" sz="2000" b="1" i="1">
                        <a:latin typeface="Cambria Math" panose="02040503050406030204" pitchFamily="18" charset="0"/>
                      </a:rPr>
                      <m:t>𝝌</m:t>
                    </m:r>
                    <m:r>
                      <a:rPr lang="en-US" sz="2000" b="1" i="1">
                        <a:latin typeface="Cambria Math" panose="02040503050406030204" pitchFamily="18" charset="0"/>
                      </a:rPr>
                      <m:t> </m:t>
                    </m:r>
                  </m:oMath>
                </a14:m>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a:t>
                </a:r>
              </a:p>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smtClean="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r>
                          <a:rPr lang="en-US" sz="2000" i="1">
                            <a:latin typeface="Cambria Math" panose="02040503050406030204" pitchFamily="18" charset="0"/>
                          </a:rPr>
                          <m:t>𝜎</m:t>
                        </m:r>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𝛼</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𝛼</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r>
                          <a:rPr lang="en-US" sz="2000" i="1">
                            <a:latin typeface="Cambria Math" panose="02040503050406030204" pitchFamily="18" charset="0"/>
                          </a:rPr>
                          <m:t>𝜎</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rPr>
                              <m:t>𝛼</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rPr>
                              <m:t>)</m:t>
                            </m:r>
                          </m:e>
                          <m:sup>
                            <m:r>
                              <a:rPr lang="en-US" sz="2000" i="1">
                                <a:latin typeface="Cambria Math" panose="02040503050406030204"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r>
                      <a:rPr lang="en-US" sz="2000" i="1" dirty="0">
                        <a:latin typeface="Cambria Math" panose="02040503050406030204" pitchFamily="18" charset="0"/>
                        <a:cs typeface="Times New Roman" pitchFamily="18" charset="0"/>
                      </a:rPr>
                      <m:t>0</m:t>
                    </m:r>
                  </m:oMath>
                </a14:m>
                <a:endParaRPr lang="en-US" sz="2000" dirty="0">
                  <a:latin typeface="Times New Roman" pitchFamily="18" charset="0"/>
                  <a:cs typeface="Times New Roman" pitchFamily="18" charset="0"/>
                </a:endParaRPr>
              </a:p>
              <a:p>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683205"/>
                <a:ext cx="10801582" cy="1686103"/>
              </a:xfrm>
              <a:prstGeom prst="rect">
                <a:avLst/>
              </a:prstGeom>
              <a:blipFill>
                <a:blip r:embed="rId3"/>
                <a:stretch>
                  <a:fillRect l="-564" t="-2166"/>
                </a:stretch>
              </a:blipFill>
            </p:spPr>
            <p:txBody>
              <a:bodyPr/>
              <a:lstStyle/>
              <a:p>
                <a:r>
                  <a:rPr lang="en-US">
                    <a:noFill/>
                  </a:rPr>
                  <a:t> </a:t>
                </a:r>
              </a:p>
            </p:txBody>
          </p:sp>
        </mc:Fallback>
      </mc:AlternateContent>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Hysteresis Loop of </a:t>
            </a:r>
            <a:r>
              <a:rPr lang="en-US" dirty="0" err="1">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Transmission Line</a:t>
            </a:r>
            <a:endParaRPr lang="en-US" dirty="0"/>
          </a:p>
        </p:txBody>
      </p:sp>
      <p:sp>
        <p:nvSpPr>
          <p:cNvPr id="3" name="Content Placeholder 2"/>
          <p:cNvSpPr>
            <a:spLocks noGrp="1"/>
          </p:cNvSpPr>
          <p:nvPr>
            <p:ph idx="1"/>
          </p:nvPr>
        </p:nvSpPr>
        <p:spPr>
          <a:xfrm>
            <a:off x="838200" y="1825625"/>
            <a:ext cx="4530634" cy="4351338"/>
          </a:xfrm>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ferromagnet</a:t>
            </a:r>
            <a:r>
              <a:rPr lang="en-US" dirty="0" smtClean="0">
                <a:latin typeface="Times New Roman" panose="02020603050405020304" pitchFamily="18" charset="0"/>
                <a:cs typeface="Times New Roman" panose="02020603050405020304" pitchFamily="18" charset="0"/>
              </a:rPr>
              <a:t> exhibited non-linearity, </a:t>
            </a:r>
            <a:r>
              <a:rPr lang="en-US" dirty="0" err="1" smtClean="0">
                <a:latin typeface="Times New Roman" panose="02020603050405020304" pitchFamily="18" charset="0"/>
                <a:cs typeface="Times New Roman" panose="02020603050405020304" pitchFamily="18" charset="0"/>
              </a:rPr>
              <a:t>coercivity</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retentivity</a:t>
            </a:r>
            <a:r>
              <a:rPr lang="en-US" dirty="0" smtClean="0">
                <a:latin typeface="Times New Roman" panose="02020603050405020304" pitchFamily="18" charset="0"/>
                <a:cs typeface="Times New Roman" panose="02020603050405020304" pitchFamily="18" charset="0"/>
              </a:rPr>
              <a:t> as shown in the </a:t>
            </a:r>
            <a:r>
              <a:rPr lang="en-US" dirty="0" err="1" smtClean="0">
                <a:latin typeface="Times New Roman" panose="02020603050405020304" pitchFamily="18" charset="0"/>
                <a:cs typeface="Times New Roman" panose="02020603050405020304" pitchFamily="18" charset="0"/>
              </a:rPr>
              <a:t>Hystersis</a:t>
            </a:r>
            <a:r>
              <a:rPr lang="en-US" dirty="0" smtClean="0">
                <a:latin typeface="Times New Roman" panose="02020603050405020304" pitchFamily="18" charset="0"/>
                <a:cs typeface="Times New Roman" panose="02020603050405020304" pitchFamily="18" charset="0"/>
              </a:rPr>
              <a:t> loop for a cycle.</a:t>
            </a:r>
          </a:p>
          <a:p>
            <a:r>
              <a:rPr lang="en-US" dirty="0" smtClean="0">
                <a:latin typeface="Times New Roman" panose="02020603050405020304" pitchFamily="18" charset="0"/>
                <a:cs typeface="Times New Roman" panose="02020603050405020304" pitchFamily="18" charset="0"/>
              </a:rPr>
              <a:t>The area enclosed inside the hysteresis loop is dissipated as heat by the ferromagnetic core.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8" name="Picture 7"/>
          <p:cNvPicPr>
            <a:picLocks noChangeAspect="1"/>
          </p:cNvPicPr>
          <p:nvPr/>
        </p:nvPicPr>
        <p:blipFill>
          <a:blip r:embed="rId2"/>
          <a:stretch>
            <a:fillRect/>
          </a:stretch>
        </p:blipFill>
        <p:spPr>
          <a:xfrm>
            <a:off x="6060226" y="1825625"/>
            <a:ext cx="5100747" cy="3828469"/>
          </a:xfrm>
          <a:prstGeom prst="rect">
            <a:avLst/>
          </a:prstGeom>
          <a:ln>
            <a:solidFill>
              <a:schemeClr val="tx1"/>
            </a:solidFill>
          </a:ln>
        </p:spPr>
      </p:pic>
    </p:spTree>
    <p:extLst>
      <p:ext uri="{BB962C8B-B14F-4D97-AF65-F5344CB8AC3E}">
        <p14:creationId xmlns:p14="http://schemas.microsoft.com/office/powerpoint/2010/main" val="2511015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5981</TotalTime>
  <Words>4477</Words>
  <Application>Microsoft Office PowerPoint</Application>
  <PresentationFormat>Widescreen</PresentationFormat>
  <Paragraphs>737</Paragraphs>
  <Slides>88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Gyromagnetic Susceptibility χ versus bias</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Hysteresis Loop of MnZn Transmission Line</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1524</cp:revision>
  <dcterms:created xsi:type="dcterms:W3CDTF">2019-10-08T20:14:06Z</dcterms:created>
  <dcterms:modified xsi:type="dcterms:W3CDTF">2020-11-12T14:52:29Z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